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6" autoAdjust="0"/>
    <p:restoredTop sz="94660"/>
  </p:normalViewPr>
  <p:slideViewPr>
    <p:cSldViewPr snapToGrid="0">
      <p:cViewPr varScale="1">
        <p:scale>
          <a:sx n="91" d="100"/>
          <a:sy n="91" d="100"/>
        </p:scale>
        <p:origin x="76" y="2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10/10/2022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50301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10/10/2022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331334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10/10/2022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892403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10/10/2022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12994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10/10/2022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93462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10/10/2022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938965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10/10/2022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167342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10/10/2022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679521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10/10/2022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560062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10/10/2022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290507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10/10/2022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83754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900">
                <a:solidFill>
                  <a:srgbClr val="FFFFFF"/>
                </a:solidFill>
              </a:defRPr>
            </a:lvl1pPr>
          </a:lstStyle>
          <a:p>
            <a:fld id="{62D6E202-B606-4609-B914-27C9371A1F6D}" type="datetime1">
              <a:rPr lang="en-US" smtClean="0"/>
              <a:t>10/10/2022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9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9567476"/>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Lst>
  <p:hf sldNum="0" hdr="0" ftr="0" dt="0"/>
  <p:txStyles>
    <p:titleStyle>
      <a:lvl1pPr algn="l" defTabSz="914400" rtl="0" eaLnBrk="1" latinLnBrk="0" hangingPunct="1">
        <a:lnSpc>
          <a:spcPct val="80000"/>
        </a:lnSpc>
        <a:spcBef>
          <a:spcPct val="0"/>
        </a:spcBef>
        <a:buNone/>
        <a:defRPr sz="54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23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10000"/>
        </a:lnSpc>
        <a:spcBef>
          <a:spcPts val="200"/>
        </a:spcBef>
        <a:spcAft>
          <a:spcPts val="400"/>
        </a:spcAft>
        <a:buClrTx/>
        <a:buFont typeface="Calibri" pitchFamily="34" charset="0"/>
        <a:buChar char="◦"/>
        <a:defRPr sz="21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1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1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10000"/>
        </a:lnSpc>
        <a:spcBef>
          <a:spcPts val="200"/>
        </a:spcBef>
        <a:spcAft>
          <a:spcPts val="400"/>
        </a:spcAft>
        <a:buClrTx/>
        <a:buFont typeface="Calibri" pitchFamily="34" charset="0"/>
        <a:buChar char="◦"/>
        <a:defRPr sz="16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9" name="Video 38">
            <a:extLst>
              <a:ext uri="{FF2B5EF4-FFF2-40B4-BE49-F238E27FC236}">
                <a16:creationId xmlns:a16="http://schemas.microsoft.com/office/drawing/2014/main" id="{D671E1F3-BB7E-293E-847A-ED705F0C4D03}"/>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1" y="0"/>
            <a:ext cx="12191997" cy="6858022"/>
          </a:xfrm>
          <a:prstGeom prst="rect">
            <a:avLst/>
          </a:prstGeom>
        </p:spPr>
      </p:pic>
      <p:sp>
        <p:nvSpPr>
          <p:cNvPr id="42" name="Rectangle 41">
            <a:extLst>
              <a:ext uri="{FF2B5EF4-FFF2-40B4-BE49-F238E27FC236}">
                <a16:creationId xmlns:a16="http://schemas.microsoft.com/office/drawing/2014/main" id="{4063B759-00FC-46D1-9898-8E8625268F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206190" y="2206184"/>
            <a:ext cx="6858003" cy="2445624"/>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D5B012D8-7F27-4758-9AC6-C889B154BD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437374" y="1100316"/>
            <a:ext cx="6858003" cy="4657347"/>
          </a:xfrm>
          <a:prstGeom prst="rect">
            <a:avLst/>
          </a:prstGeom>
          <a:gradFill flip="none" rotWithShape="1">
            <a:gsLst>
              <a:gs pos="48000">
                <a:srgbClr val="262626">
                  <a:alpha val="24000"/>
                </a:srgbClr>
              </a:gs>
              <a:gs pos="85000">
                <a:srgbClr val="262626">
                  <a:alpha val="45000"/>
                </a:srgbClr>
              </a:gs>
              <a:gs pos="0">
                <a:schemeClr val="tx1">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BBF2817-F486-78DF-37A4-7A3B4C0E5CE1}"/>
              </a:ext>
            </a:extLst>
          </p:cNvPr>
          <p:cNvSpPr>
            <a:spLocks noGrp="1"/>
          </p:cNvSpPr>
          <p:nvPr>
            <p:ph type="ctrTitle"/>
          </p:nvPr>
        </p:nvSpPr>
        <p:spPr>
          <a:xfrm>
            <a:off x="6096006" y="643467"/>
            <a:ext cx="5452529" cy="3569242"/>
          </a:xfrm>
        </p:spPr>
        <p:txBody>
          <a:bodyPr anchor="t">
            <a:normAutofit/>
          </a:bodyPr>
          <a:lstStyle/>
          <a:p>
            <a:pPr algn="r"/>
            <a:r>
              <a:rPr lang="en-CA" sz="6000" dirty="0">
                <a:solidFill>
                  <a:schemeClr val="bg1"/>
                </a:solidFill>
              </a:rPr>
              <a:t>Commercial Real Estate Investment Analysis</a:t>
            </a:r>
          </a:p>
        </p:txBody>
      </p:sp>
      <p:sp>
        <p:nvSpPr>
          <p:cNvPr id="3" name="Subtitle 2">
            <a:extLst>
              <a:ext uri="{FF2B5EF4-FFF2-40B4-BE49-F238E27FC236}">
                <a16:creationId xmlns:a16="http://schemas.microsoft.com/office/drawing/2014/main" id="{325AC1C3-843E-887A-40B7-1CD4C978E516}"/>
              </a:ext>
            </a:extLst>
          </p:cNvPr>
          <p:cNvSpPr>
            <a:spLocks noGrp="1"/>
          </p:cNvSpPr>
          <p:nvPr>
            <p:ph type="subTitle" idx="1"/>
          </p:nvPr>
        </p:nvSpPr>
        <p:spPr>
          <a:xfrm>
            <a:off x="8871774" y="3929826"/>
            <a:ext cx="3141522" cy="2451220"/>
          </a:xfrm>
        </p:spPr>
        <p:txBody>
          <a:bodyPr anchor="b">
            <a:normAutofit fontScale="92500" lnSpcReduction="10000"/>
          </a:bodyPr>
          <a:lstStyle/>
          <a:p>
            <a:pPr algn="r">
              <a:lnSpc>
                <a:spcPct val="100000"/>
              </a:lnSpc>
            </a:pPr>
            <a:r>
              <a:rPr lang="en-CA" dirty="0">
                <a:solidFill>
                  <a:schemeClr val="bg1"/>
                </a:solidFill>
              </a:rPr>
              <a:t>Mehrdad </a:t>
            </a:r>
            <a:r>
              <a:rPr lang="en-CA" dirty="0" err="1">
                <a:solidFill>
                  <a:schemeClr val="bg1"/>
                </a:solidFill>
              </a:rPr>
              <a:t>Akhaghi</a:t>
            </a:r>
            <a:r>
              <a:rPr lang="en-CA" dirty="0">
                <a:solidFill>
                  <a:schemeClr val="bg1"/>
                </a:solidFill>
              </a:rPr>
              <a:t>,</a:t>
            </a:r>
          </a:p>
          <a:p>
            <a:pPr algn="r">
              <a:lnSpc>
                <a:spcPct val="100000"/>
              </a:lnSpc>
            </a:pPr>
            <a:r>
              <a:rPr lang="en-CA" dirty="0">
                <a:solidFill>
                  <a:schemeClr val="bg1"/>
                </a:solidFill>
              </a:rPr>
              <a:t>Sargun Singh,</a:t>
            </a:r>
          </a:p>
          <a:p>
            <a:pPr algn="r">
              <a:lnSpc>
                <a:spcPct val="100000"/>
              </a:lnSpc>
            </a:pPr>
            <a:r>
              <a:rPr lang="en-CA" dirty="0">
                <a:solidFill>
                  <a:schemeClr val="bg1"/>
                </a:solidFill>
              </a:rPr>
              <a:t> Rolando </a:t>
            </a:r>
            <a:r>
              <a:rPr lang="en-CA" dirty="0" err="1">
                <a:solidFill>
                  <a:schemeClr val="bg1"/>
                </a:solidFill>
              </a:rPr>
              <a:t>Jule</a:t>
            </a:r>
            <a:r>
              <a:rPr lang="en-CA" dirty="0">
                <a:solidFill>
                  <a:schemeClr val="bg1"/>
                </a:solidFill>
              </a:rPr>
              <a:t>,</a:t>
            </a:r>
          </a:p>
          <a:p>
            <a:pPr algn="r">
              <a:lnSpc>
                <a:spcPct val="100000"/>
              </a:lnSpc>
            </a:pPr>
            <a:r>
              <a:rPr lang="en-CA" dirty="0">
                <a:solidFill>
                  <a:schemeClr val="bg1"/>
                </a:solidFill>
              </a:rPr>
              <a:t>Ella Pineda,</a:t>
            </a:r>
          </a:p>
          <a:p>
            <a:pPr algn="r">
              <a:lnSpc>
                <a:spcPct val="100000"/>
              </a:lnSpc>
            </a:pPr>
            <a:r>
              <a:rPr lang="en-CA" dirty="0">
                <a:solidFill>
                  <a:schemeClr val="bg1"/>
                </a:solidFill>
              </a:rPr>
              <a:t>Tito K</a:t>
            </a:r>
          </a:p>
        </p:txBody>
      </p:sp>
    </p:spTree>
    <p:extLst>
      <p:ext uri="{BB962C8B-B14F-4D97-AF65-F5344CB8AC3E}">
        <p14:creationId xmlns:p14="http://schemas.microsoft.com/office/powerpoint/2010/main" val="3304730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9"/>
                                        </p:tgtEl>
                                      </p:cBhvr>
                                    </p:cmd>
                                  </p:childTnLst>
                                </p:cTn>
                              </p:par>
                            </p:childTnLst>
                          </p:cTn>
                        </p:par>
                      </p:childTnLst>
                    </p:cTn>
                  </p:par>
                </p:childTnLst>
              </p:cTn>
              <p:nextCondLst>
                <p:cond evt="onClick" delay="0">
                  <p:tgtEl>
                    <p:spTgt spid="39"/>
                  </p:tgtEl>
                </p:cond>
              </p:nextCondLst>
            </p:seq>
            <p:video>
              <p:cMediaNode mute="1">
                <p:cTn id="12" repeatCount="indefinite" fill="hold" display="0">
                  <p:stCondLst>
                    <p:cond delay="indefinite"/>
                  </p:stCondLst>
                </p:cTn>
                <p:tgtEl>
                  <p:spTgt spid="39"/>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4">
            <a:extLst>
              <a:ext uri="{FF2B5EF4-FFF2-40B4-BE49-F238E27FC236}">
                <a16:creationId xmlns:a16="http://schemas.microsoft.com/office/drawing/2014/main" id="{3741B58E-3B65-4A01-A276-975AB2CF8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22" name="Rectangle 16">
            <a:extLst>
              <a:ext uri="{FF2B5EF4-FFF2-40B4-BE49-F238E27FC236}">
                <a16:creationId xmlns:a16="http://schemas.microsoft.com/office/drawing/2014/main" id="{7AAC67C3-831B-4AB1-A259-DFB839CAFAF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1"/>
            <a:ext cx="4648593" cy="6857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B52AD35-B682-D75A-3E2B-B065E11F0590}"/>
              </a:ext>
            </a:extLst>
          </p:cNvPr>
          <p:cNvSpPr>
            <a:spLocks noGrp="1"/>
          </p:cNvSpPr>
          <p:nvPr>
            <p:ph type="title"/>
          </p:nvPr>
        </p:nvSpPr>
        <p:spPr>
          <a:xfrm>
            <a:off x="492369" y="605896"/>
            <a:ext cx="3642309" cy="5646208"/>
          </a:xfrm>
        </p:spPr>
        <p:txBody>
          <a:bodyPr anchor="ctr">
            <a:normAutofit/>
          </a:bodyPr>
          <a:lstStyle/>
          <a:p>
            <a:r>
              <a:rPr lang="en-US" sz="4400" b="1" i="0" dirty="0">
                <a:solidFill>
                  <a:srgbClr val="FFFFFF"/>
                </a:solidFill>
                <a:effectLst/>
                <a:latin typeface="-apple-system"/>
              </a:rPr>
              <a:t>Project Proposal</a:t>
            </a:r>
            <a:br>
              <a:rPr lang="en-US" sz="4400" b="1" i="0" dirty="0">
                <a:solidFill>
                  <a:srgbClr val="FFFFFF"/>
                </a:solidFill>
                <a:effectLst/>
                <a:latin typeface="-apple-system"/>
              </a:rPr>
            </a:br>
            <a:endParaRPr lang="en-CA" sz="4400" dirty="0">
              <a:solidFill>
                <a:srgbClr val="FFFFFF"/>
              </a:solidFill>
            </a:endParaRPr>
          </a:p>
        </p:txBody>
      </p:sp>
      <p:sp>
        <p:nvSpPr>
          <p:cNvPr id="3" name="Content Placeholder 2">
            <a:extLst>
              <a:ext uri="{FF2B5EF4-FFF2-40B4-BE49-F238E27FC236}">
                <a16:creationId xmlns:a16="http://schemas.microsoft.com/office/drawing/2014/main" id="{78EEB00B-4884-57A4-FF23-D23EA579359A}"/>
              </a:ext>
            </a:extLst>
          </p:cNvPr>
          <p:cNvSpPr>
            <a:spLocks noGrp="1"/>
          </p:cNvSpPr>
          <p:nvPr>
            <p:ph idx="1"/>
          </p:nvPr>
        </p:nvSpPr>
        <p:spPr>
          <a:xfrm>
            <a:off x="5231958" y="605896"/>
            <a:ext cx="5923721" cy="5646208"/>
          </a:xfrm>
        </p:spPr>
        <p:txBody>
          <a:bodyPr anchor="ctr">
            <a:normAutofit/>
          </a:bodyPr>
          <a:lstStyle/>
          <a:p>
            <a:pPr>
              <a:lnSpc>
                <a:spcPct val="100000"/>
              </a:lnSpc>
            </a:pPr>
            <a:r>
              <a:rPr lang="en-US" sz="1500" b="0" i="0" dirty="0">
                <a:effectLst/>
                <a:latin typeface="-apple-system"/>
              </a:rPr>
              <a:t>Our team has chosen to work on a financial analysis model, focusing on the commercial real estate market, particularly Office Buildings. Our main areas of focus will include the golden horseshoe area in Ontario. The region and cities that we will be comparing is Toronto, ON as it is a strong real estate candidate.</a:t>
            </a:r>
          </a:p>
          <a:p>
            <a:pPr>
              <a:lnSpc>
                <a:spcPct val="100000"/>
              </a:lnSpc>
            </a:pPr>
            <a:r>
              <a:rPr lang="en-US" sz="1500" b="0" i="0" dirty="0">
                <a:effectLst/>
                <a:latin typeface="-apple-system"/>
              </a:rPr>
              <a:t>Our analysis will generate historical and current data comparison, so that we can have a much better understanding and to identify the growth trends within the market, and as well as which KPI (Key Performance Indicators) have substantial role in those trends. To analyze the growth in further depth, we will provide visualization on all Key Performance Indicators which constitutes the market analysis.</a:t>
            </a:r>
          </a:p>
          <a:p>
            <a:pPr>
              <a:lnSpc>
                <a:spcPct val="100000"/>
              </a:lnSpc>
            </a:pPr>
            <a:r>
              <a:rPr lang="en-US" sz="1500" b="0" i="0" dirty="0">
                <a:effectLst/>
                <a:latin typeface="-apple-system"/>
              </a:rPr>
              <a:t>In addition to understand the patterns and volatility of the CRE office building market, we will directly compare the office real estate sales/investment market to Canadian annual interest rates, from 2012-2022. Thus, providing us with a correlation model, which can represent, if a direct correlation exists between the two.</a:t>
            </a:r>
          </a:p>
          <a:p>
            <a:pPr>
              <a:lnSpc>
                <a:spcPct val="100000"/>
              </a:lnSpc>
            </a:pPr>
            <a:r>
              <a:rPr lang="en-US" sz="1500" b="0" i="0" dirty="0">
                <a:effectLst/>
                <a:latin typeface="-apple-system"/>
              </a:rPr>
              <a:t>Lastly, we will provide an analysis, to show weather or not there is a correlation between the annual interest rate, REIT stocks, property sales/investment and new development.</a:t>
            </a:r>
          </a:p>
        </p:txBody>
      </p:sp>
      <p:sp>
        <p:nvSpPr>
          <p:cNvPr id="23" name="Rectangle 18">
            <a:extLst>
              <a:ext uri="{FF2B5EF4-FFF2-40B4-BE49-F238E27FC236}">
                <a16:creationId xmlns:a16="http://schemas.microsoft.com/office/drawing/2014/main" id="{FCAEED9E-BB91-43A0-911B-1ACD8803E3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8195520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3558DB37-9FEE-48A2-8578-ED04015739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5F7FCCA6-00E2-4F74-A105-0D769872F2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0"/>
            <a:ext cx="12188952" cy="1905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2B52AD35-B682-D75A-3E2B-B065E11F0590}"/>
              </a:ext>
            </a:extLst>
          </p:cNvPr>
          <p:cNvSpPr>
            <a:spLocks noGrp="1"/>
          </p:cNvSpPr>
          <p:nvPr>
            <p:ph type="title"/>
          </p:nvPr>
        </p:nvSpPr>
        <p:spPr>
          <a:xfrm>
            <a:off x="1097280" y="286603"/>
            <a:ext cx="10058400" cy="1450757"/>
          </a:xfrm>
        </p:spPr>
        <p:txBody>
          <a:bodyPr anchor="ctr">
            <a:normAutofit/>
          </a:bodyPr>
          <a:lstStyle/>
          <a:p>
            <a:r>
              <a:rPr lang="en-US" b="1" i="0" dirty="0">
                <a:solidFill>
                  <a:srgbClr val="FFFFFF"/>
                </a:solidFill>
                <a:effectLst/>
                <a:latin typeface="-apple-system"/>
              </a:rPr>
              <a:t>Project Proposal</a:t>
            </a:r>
            <a:br>
              <a:rPr lang="en-US" b="1" i="0" dirty="0">
                <a:solidFill>
                  <a:srgbClr val="FFFFFF"/>
                </a:solidFill>
                <a:effectLst/>
                <a:latin typeface="-apple-system"/>
              </a:rPr>
            </a:br>
            <a:endParaRPr lang="en-CA" dirty="0">
              <a:solidFill>
                <a:srgbClr val="FFFFFF"/>
              </a:solidFill>
            </a:endParaRPr>
          </a:p>
        </p:txBody>
      </p:sp>
      <p:sp>
        <p:nvSpPr>
          <p:cNvPr id="3" name="Content Placeholder 2">
            <a:extLst>
              <a:ext uri="{FF2B5EF4-FFF2-40B4-BE49-F238E27FC236}">
                <a16:creationId xmlns:a16="http://schemas.microsoft.com/office/drawing/2014/main" id="{78EEB00B-4884-57A4-FF23-D23EA579359A}"/>
              </a:ext>
            </a:extLst>
          </p:cNvPr>
          <p:cNvSpPr>
            <a:spLocks noGrp="1"/>
          </p:cNvSpPr>
          <p:nvPr>
            <p:ph idx="1"/>
          </p:nvPr>
        </p:nvSpPr>
        <p:spPr>
          <a:xfrm>
            <a:off x="76783" y="1904999"/>
            <a:ext cx="11836176" cy="4495801"/>
          </a:xfrm>
        </p:spPr>
        <p:txBody>
          <a:bodyPr>
            <a:normAutofit fontScale="92500"/>
          </a:bodyPr>
          <a:lstStyle/>
          <a:p>
            <a:pPr algn="just">
              <a:lnSpc>
                <a:spcPct val="100000"/>
              </a:lnSpc>
            </a:pPr>
            <a:r>
              <a:rPr lang="en-US" sz="1200" b="0" i="0" dirty="0">
                <a:effectLst/>
                <a:latin typeface="Times New Roman" panose="02020603050405020304" pitchFamily="18" charset="0"/>
                <a:cs typeface="Times New Roman" panose="02020603050405020304" pitchFamily="18" charset="0"/>
              </a:rPr>
              <a:t>As for some of the questions that we will be asking from our analysis will be:</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Identify the max and min in office building sales within the last 10 years</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Identify and visualize the inventory of office buildings with the following, as well as what years we saw increase and decrease in inventory:</a:t>
            </a:r>
          </a:p>
          <a:p>
            <a:pPr lvl="2" algn="just">
              <a:lnSpc>
                <a:spcPct val="100000"/>
              </a:lnSpc>
            </a:pPr>
            <a:r>
              <a:rPr lang="en-US" sz="1200" b="0" i="0" dirty="0">
                <a:effectLst/>
                <a:latin typeface="Times New Roman" panose="02020603050405020304" pitchFamily="18" charset="0"/>
                <a:cs typeface="Times New Roman" panose="02020603050405020304" pitchFamily="18" charset="0"/>
              </a:rPr>
              <a:t>Existing</a:t>
            </a:r>
          </a:p>
          <a:p>
            <a:pPr lvl="2" algn="just">
              <a:lnSpc>
                <a:spcPct val="100000"/>
              </a:lnSpc>
            </a:pPr>
            <a:r>
              <a:rPr lang="en-US" sz="1200" b="0" i="0" dirty="0">
                <a:effectLst/>
                <a:latin typeface="Times New Roman" panose="02020603050405020304" pitchFamily="18" charset="0"/>
                <a:cs typeface="Times New Roman" panose="02020603050405020304" pitchFamily="18" charset="0"/>
              </a:rPr>
              <a:t>Under construction</a:t>
            </a:r>
          </a:p>
          <a:p>
            <a:pPr lvl="2" algn="just">
              <a:lnSpc>
                <a:spcPct val="100000"/>
              </a:lnSpc>
            </a:pPr>
            <a:r>
              <a:rPr lang="en-US" sz="1200" b="0" i="0" dirty="0">
                <a:effectLst/>
                <a:latin typeface="Times New Roman" panose="02020603050405020304" pitchFamily="18" charset="0"/>
                <a:cs typeface="Times New Roman" panose="02020603050405020304" pitchFamily="18" charset="0"/>
              </a:rPr>
              <a:t>Construction starts</a:t>
            </a:r>
          </a:p>
          <a:p>
            <a:pPr lvl="2" algn="just">
              <a:lnSpc>
                <a:spcPct val="100000"/>
              </a:lnSpc>
            </a:pPr>
            <a:r>
              <a:rPr lang="en-US" sz="1200" b="0" i="0" dirty="0">
                <a:effectLst/>
                <a:latin typeface="Times New Roman" panose="02020603050405020304" pitchFamily="18" charset="0"/>
                <a:cs typeface="Times New Roman" panose="02020603050405020304" pitchFamily="18" charset="0"/>
              </a:rPr>
              <a:t>Demolitions and deliverables -Identify Vacancy rates and occupancy rates, through the ten years. Has it been consistent or not? In what years did the market experience a downturn and up turn.</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Identify and visualize sales volume by location, types of transactions, types of buyers and sellers, who are the big players and what percentage of the market they occupy</a:t>
            </a:r>
            <a:r>
              <a:rPr lang="en-US" sz="1200" dirty="0">
                <a:latin typeface="Times New Roman" panose="02020603050405020304" pitchFamily="18" charset="0"/>
                <a:cs typeface="Times New Roman" panose="02020603050405020304" pitchFamily="18" charset="0"/>
              </a:rPr>
              <a:t>? </a:t>
            </a:r>
            <a:r>
              <a:rPr lang="en-US" sz="1200" b="0" i="0" dirty="0">
                <a:effectLst/>
                <a:latin typeface="Times New Roman" panose="02020603050405020304" pitchFamily="18" charset="0"/>
                <a:cs typeface="Times New Roman" panose="02020603050405020304" pitchFamily="18" charset="0"/>
              </a:rPr>
              <a:t>Has this been consistent through out the 10 years?</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Identify and calculate interest rates for the past 10 years. Is there a relationship between interest rate and sales volume? If so, provide examples within the data (annual sales, year, and the driving force)</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Identify three major Canadian REITs, visualize their ten-year stock growth, to find out if there are any correlation exists between REIT stock growth and CRE market.</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Identify and showcase the net absorptio</a:t>
            </a:r>
            <a:r>
              <a:rPr lang="en-US" sz="1200" dirty="0">
                <a:latin typeface="Times New Roman" panose="02020603050405020304" pitchFamily="18" charset="0"/>
                <a:cs typeface="Times New Roman" panose="02020603050405020304" pitchFamily="18" charset="0"/>
              </a:rPr>
              <a:t>n. </a:t>
            </a:r>
            <a:r>
              <a:rPr lang="en-US" sz="1200" b="0" i="0" dirty="0">
                <a:effectLst/>
                <a:latin typeface="Times New Roman" panose="02020603050405020304" pitchFamily="18" charset="0"/>
                <a:cs typeface="Times New Roman" panose="02020603050405020304" pitchFamily="18" charset="0"/>
              </a:rPr>
              <a:t>Has the demand increased or decreased over the years?</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Does Toronto have experience strong growth in inventory, sales volume, rental market increase, occupancy rate, new construction and under construction? What are some of the driving factors of the growth?</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Identify the down turns and up turn in each market and specify the driving force for such results.</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What are the property's area’s major economic drivers? Who are the major tenants or corporations? What is the average rate of return on investment (and is that trending upward or downward)?</a:t>
            </a:r>
          </a:p>
          <a:p>
            <a:pPr lvl="1" algn="just">
              <a:lnSpc>
                <a:spcPct val="100000"/>
              </a:lnSpc>
            </a:pPr>
            <a:r>
              <a:rPr lang="en-US" sz="1200" b="0" i="0" dirty="0">
                <a:effectLst/>
                <a:latin typeface="Times New Roman" panose="02020603050405020304" pitchFamily="18" charset="0"/>
                <a:cs typeface="Times New Roman" panose="02020603050405020304" pitchFamily="18" charset="0"/>
              </a:rPr>
              <a:t>For our project, we will obtain some of our data regarding the commercial real estate market from COSTAR.com. We will obtain our historical annual interest rate from 2012-2022 via bank of </a:t>
            </a:r>
            <a:r>
              <a:rPr lang="en-US" sz="1200" b="0" i="0">
                <a:effectLst/>
                <a:latin typeface="Times New Roman" panose="02020603050405020304" pitchFamily="18" charset="0"/>
                <a:cs typeface="Times New Roman" panose="02020603050405020304" pitchFamily="18" charset="0"/>
              </a:rPr>
              <a:t>Canada.</a:t>
            </a:r>
          </a:p>
          <a:p>
            <a:pPr marL="201168" lvl="1" indent="0" algn="just">
              <a:lnSpc>
                <a:spcPct val="100000"/>
              </a:lnSpc>
              <a:buNone/>
            </a:pPr>
            <a:r>
              <a:rPr lang="en-US" sz="1200" b="0" i="0">
                <a:effectLst/>
                <a:latin typeface="Times New Roman" panose="02020603050405020304" pitchFamily="18" charset="0"/>
                <a:cs typeface="Times New Roman" panose="02020603050405020304" pitchFamily="18" charset="0"/>
              </a:rPr>
              <a:t>As </a:t>
            </a:r>
            <a:r>
              <a:rPr lang="en-US" sz="1200" b="0" i="0" dirty="0">
                <a:effectLst/>
                <a:latin typeface="Times New Roman" panose="02020603050405020304" pitchFamily="18" charset="0"/>
                <a:cs typeface="Times New Roman" panose="02020603050405020304" pitchFamily="18" charset="0"/>
              </a:rPr>
              <a:t>per the data regarding stock on REITS, we will generate a 10-year data stock history for particular REITS from reitreport.ca.</a:t>
            </a:r>
          </a:p>
        </p:txBody>
      </p:sp>
      <p:sp>
        <p:nvSpPr>
          <p:cNvPr id="41" name="Rectangle 40">
            <a:extLst>
              <a:ext uri="{FF2B5EF4-FFF2-40B4-BE49-F238E27FC236}">
                <a16:creationId xmlns:a16="http://schemas.microsoft.com/office/drawing/2014/main" id="{9B834327-03F1-4931-8261-971373A5A6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400800"/>
            <a:ext cx="12192000"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87655191"/>
      </p:ext>
    </p:extLst>
  </p:cSld>
  <p:clrMapOvr>
    <a:masterClrMapping/>
  </p:clrMapOvr>
</p:sld>
</file>

<file path=ppt/theme/theme1.xml><?xml version="1.0" encoding="utf-8"?>
<a:theme xmlns:a="http://schemas.openxmlformats.org/drawingml/2006/main" name="RetrospectVTI">
  <a:themeElements>
    <a:clrScheme name="AnalogousFromRegularSeedRightStep">
      <a:dk1>
        <a:srgbClr val="000000"/>
      </a:dk1>
      <a:lt1>
        <a:srgbClr val="FFFFFF"/>
      </a:lt1>
      <a:dk2>
        <a:srgbClr val="21213D"/>
      </a:dk2>
      <a:lt2>
        <a:srgbClr val="E8E5E2"/>
      </a:lt2>
      <a:accent1>
        <a:srgbClr val="4D8BC3"/>
      </a:accent1>
      <a:accent2>
        <a:srgbClr val="3B48B1"/>
      </a:accent2>
      <a:accent3>
        <a:srgbClr val="714DC3"/>
      </a:accent3>
      <a:accent4>
        <a:srgbClr val="913BB1"/>
      </a:accent4>
      <a:accent5>
        <a:srgbClr val="C34DB2"/>
      </a:accent5>
      <a:accent6>
        <a:srgbClr val="B13B6F"/>
      </a:accent6>
      <a:hlink>
        <a:srgbClr val="B2733B"/>
      </a:hlink>
      <a:folHlink>
        <a:srgbClr val="7F7F7F"/>
      </a:folHlink>
    </a:clrScheme>
    <a:fontScheme name="Retrospect">
      <a:majorFont>
        <a:latin typeface="Tw Cen M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docProps/app.xml><?xml version="1.0" encoding="utf-8"?>
<Properties xmlns="http://schemas.openxmlformats.org/officeDocument/2006/extended-properties" xmlns:vt="http://schemas.openxmlformats.org/officeDocument/2006/docPropsVTypes">
  <TotalTime>17</TotalTime>
  <Words>626</Words>
  <Application>Microsoft Office PowerPoint</Application>
  <PresentationFormat>Widescreen</PresentationFormat>
  <Paragraphs>28</Paragraphs>
  <Slides>3</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-apple-system</vt:lpstr>
      <vt:lpstr>Arial</vt:lpstr>
      <vt:lpstr>Calibri</vt:lpstr>
      <vt:lpstr>Times New Roman</vt:lpstr>
      <vt:lpstr>Tw Cen MT</vt:lpstr>
      <vt:lpstr>RetrospectVTI</vt:lpstr>
      <vt:lpstr>Commercial Real Estate Investment Analysis</vt:lpstr>
      <vt:lpstr>Project Proposal </vt:lpstr>
      <vt:lpstr>Project Proposal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Commercial Real Estate Investment Analysis</dc:title>
  <dc:creator>Sargun Singh</dc:creator>
  <cp:lastModifiedBy>Sargun Singh</cp:lastModifiedBy>
  <cp:revision>1</cp:revision>
  <dcterms:created xsi:type="dcterms:W3CDTF">2022-10-10T16:36:10Z</dcterms:created>
  <dcterms:modified xsi:type="dcterms:W3CDTF">2022-10-10T16:53:14Z</dcterms:modified>
</cp:coreProperties>
</file>

<file path=docProps/thumbnail.jpeg>
</file>